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3" r:id="rId153"/>
    <p:sldId id="412" r:id="rId154"/>
    <p:sldId id="414" r:id="rId155"/>
    <p:sldId id="415" r:id="rId156"/>
    <p:sldId id="416" r:id="rId157"/>
    <p:sldId id="417" r:id="rId158"/>
    <p:sldId id="419" r:id="rId159"/>
    <p:sldId id="418" r:id="rId160"/>
    <p:sldId id="420" r:id="rId161"/>
    <p:sldId id="421" r:id="rId162"/>
    <p:sldId id="422" r:id="rId163"/>
    <p:sldId id="423" r:id="rId164"/>
    <p:sldId id="259" r:id="rId16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10" y="-3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28283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5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smtClean="0">
                <a:solidFill>
                  <a:srgbClr val="4BACC6">
                    <a:lumMod val="75000"/>
                  </a:srgbClr>
                </a:solidFill>
                <a:latin typeface="微软雅黑" pitchFamily="34" charset="-122"/>
                <a:ea typeface="微软雅黑" pitchFamily="34" charset="-122"/>
              </a:rPr>
              <a:t>透明设置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smtClean="0">
                <a:solidFill>
                  <a:schemeClr val="accent5">
                    <a:lumMod val="50000"/>
                  </a:schemeClr>
                </a:solidFill>
                <a:latin typeface="微软雅黑" pitchFamily="34" charset="-122"/>
                <a:ea typeface="微软雅黑" pitchFamily="34" charset="-122"/>
              </a:rPr>
              <a:t>透明度设置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透明</a:t>
            </a:r>
            <a:r>
              <a:rPr lang="zh-CN" altLang="en-US" b="1" smtClean="0">
                <a:solidFill>
                  <a:schemeClr val="accent5">
                    <a:lumMod val="50000"/>
                  </a:schemeClr>
                </a:solidFill>
                <a:latin typeface="微软雅黑" pitchFamily="34" charset="-122"/>
                <a:ea typeface="微软雅黑" pitchFamily="34" charset="-122"/>
              </a:rPr>
              <a:t>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2120047" y="1916832"/>
            <a:ext cx="49039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markeredgecolor,markeredgewidth,markerfacecolor,label)</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情况。创建</a:t>
            </a:r>
            <a:r>
              <a:rPr lang="zh-CN" altLang="en-US" sz="1600">
                <a:solidFill>
                  <a:srgbClr val="4BACC6">
                    <a:lumMod val="75000"/>
                  </a:srgbClr>
                </a:solidFill>
                <a:latin typeface="微软雅黑" pitchFamily="34" charset="-122"/>
                <a:ea typeface="微软雅黑" pitchFamily="34" charset="-122"/>
              </a:rPr>
              <a:t>柱形</a:t>
            </a:r>
            <a:r>
              <a:rPr lang="zh-CN" altLang="en-US" sz="1600" smtClean="0">
                <a:solidFill>
                  <a:srgbClr val="4BACC6">
                    <a:lumMod val="75000"/>
                  </a:srgbClr>
                </a:solidFill>
                <a:latin typeface="微软雅黑" pitchFamily="34" charset="-122"/>
                <a:ea typeface="微软雅黑" pitchFamily="34" charset="-122"/>
              </a:rPr>
              <a:t>图</a:t>
            </a:r>
            <a:r>
              <a:rPr lang="zh-CN" altLang="en-US" sz="1600">
                <a:solidFill>
                  <a:srgbClr val="4BACC6">
                    <a:lumMod val="75000"/>
                  </a:srgbClr>
                </a:solidFill>
                <a:latin typeface="微软雅黑" pitchFamily="34" charset="-122"/>
                <a:ea typeface="微软雅黑" pitchFamily="34" charset="-122"/>
              </a:rPr>
              <a:t>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。创建散点图的函数原型如下：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a:t>
            </a:r>
            <a:r>
              <a:rPr lang="zh-CN" altLang="en-US" sz="2400">
                <a:solidFill>
                  <a:srgbClr val="0070C0"/>
                </a:solidFill>
                <a:latin typeface="微软雅黑" pitchFamily="34" charset="-122"/>
                <a:ea typeface="微软雅黑" pitchFamily="34" charset="-122"/>
              </a:rPr>
              <a:t>的检索、加工与存储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对</a:t>
            </a: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文件进行写操作</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二进制</a:t>
            </a:r>
            <a:r>
              <a:rPr lang="en-US" altLang="zh-CN" sz="1600">
                <a:solidFill>
                  <a:schemeClr val="accent5">
                    <a:lumMod val="75000"/>
                  </a:schemeClr>
                </a:solidFill>
                <a:latin typeface="微软雅黑" pitchFamily="34" charset="-122"/>
                <a:ea typeface="微软雅黑" pitchFamily="34" charset="-122"/>
              </a:rPr>
              <a:t>.npy</a:t>
            </a:r>
            <a:r>
              <a:rPr lang="zh-CN" altLang="en-US" sz="1600">
                <a:solidFill>
                  <a:schemeClr val="accent5">
                    <a:lumMod val="75000"/>
                  </a:schemeClr>
                </a:solidFill>
                <a:latin typeface="微软雅黑" pitchFamily="34" charset="-122"/>
                <a:ea typeface="微软雅黑" pitchFamily="34" charset="-122"/>
              </a:rPr>
              <a:t>格式和</a:t>
            </a:r>
            <a:r>
              <a:rPr lang="en-US" altLang="zh-CN" sz="1600">
                <a:solidFill>
                  <a:schemeClr val="accent5">
                    <a:lumMod val="75000"/>
                  </a:schemeClr>
                </a:solidFill>
                <a:latin typeface="微软雅黑" pitchFamily="34" charset="-122"/>
                <a:ea typeface="微软雅黑" pitchFamily="34" charset="-122"/>
              </a:rPr>
              <a:t>pickle</a:t>
            </a:r>
            <a:r>
              <a:rPr lang="zh-CN" altLang="en-US" sz="1600" smtClean="0">
                <a:solidFill>
                  <a:schemeClr val="accent5">
                    <a:lumMod val="75000"/>
                  </a:schemeClr>
                </a:solidFill>
                <a:latin typeface="微软雅黑" pitchFamily="34" charset="-122"/>
                <a:ea typeface="微软雅黑" pitchFamily="34" charset="-122"/>
              </a:rPr>
              <a:t>格式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HDF5</a:t>
            </a:r>
            <a:r>
              <a:rPr lang="zh-CN" altLang="en-US" sz="1600">
                <a:solidFill>
                  <a:schemeClr val="accent5">
                    <a:lumMod val="75000"/>
                  </a:schemeClr>
                </a:solidFill>
                <a:latin typeface="微软雅黑" pitchFamily="34" charset="-122"/>
                <a:ea typeface="微软雅黑" pitchFamily="34" charset="-122"/>
              </a:rPr>
              <a:t>储存</a:t>
            </a:r>
            <a:r>
              <a:rPr lang="zh-CN" altLang="en-US" sz="1600" smtClean="0">
                <a:solidFill>
                  <a:schemeClr val="accent5">
                    <a:lumMod val="75000"/>
                  </a:schemeClr>
                </a:solidFill>
                <a:latin typeface="微软雅黑" pitchFamily="34" charset="-122"/>
                <a:ea typeface="微软雅黑" pitchFamily="34" charset="-122"/>
              </a:rPr>
              <a:t>数据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PyTables</a:t>
            </a:r>
            <a:r>
              <a:rPr lang="zh-CN" altLang="en-US" sz="1600">
                <a:solidFill>
                  <a:schemeClr val="accent5">
                    <a:lumMod val="75000"/>
                  </a:schemeClr>
                </a:solidFill>
                <a:latin typeface="微软雅黑" pitchFamily="34" charset="-122"/>
                <a:ea typeface="微软雅黑" pitchFamily="34" charset="-122"/>
              </a:rPr>
              <a:t>存储数据</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JSON</a:t>
            </a:r>
            <a:r>
              <a:rPr lang="zh-CN" altLang="en-US" sz="1600" smtClean="0">
                <a:solidFill>
                  <a:schemeClr val="accent5">
                    <a:lumMod val="75000"/>
                  </a:schemeClr>
                </a:solidFill>
                <a:latin typeface="微软雅黑" pitchFamily="34" charset="-122"/>
                <a:ea typeface="微软雅黑" pitchFamily="34" charset="-122"/>
              </a:rPr>
              <a:t>格式数据读写</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682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文件进行写操作</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在前面我们在代码中已经简单演示了</a:t>
            </a:r>
            <a:r>
              <a:rPr lang="en-US" altLang="zh-CN" sz="1600" smtClean="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的读取，今天我们再来看看其他对</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文件读写的方法。</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savetxt()</a:t>
            </a:r>
            <a:r>
              <a:rPr lang="zh-CN" altLang="en-US" sz="1600" smtClean="0">
                <a:solidFill>
                  <a:srgbClr val="4BACC6">
                    <a:lumMod val="75000"/>
                  </a:srgbClr>
                </a:solidFill>
                <a:latin typeface="微软雅黑" pitchFamily="34" charset="-122"/>
                <a:ea typeface="微软雅黑" pitchFamily="34" charset="-122"/>
              </a:rPr>
              <a:t>函数是与</a:t>
            </a:r>
            <a:r>
              <a:rPr lang="en-US" altLang="zh-CN" sz="1600" smtClean="0">
                <a:solidFill>
                  <a:srgbClr val="4BACC6">
                    <a:lumMod val="75000"/>
                  </a:srgbClr>
                </a:solidFill>
                <a:latin typeface="微软雅黑" pitchFamily="34" charset="-122"/>
                <a:ea typeface="微软雅黑" pitchFamily="34" charset="-122"/>
              </a:rPr>
              <a:t>loadtxt()</a:t>
            </a:r>
            <a:r>
              <a:rPr lang="zh-CN" altLang="en-US" sz="1600" smtClean="0">
                <a:solidFill>
                  <a:srgbClr val="4BACC6">
                    <a:lumMod val="75000"/>
                  </a:srgbClr>
                </a:solidFill>
                <a:latin typeface="微软雅黑" pitchFamily="34" charset="-122"/>
                <a:ea typeface="微软雅黑" pitchFamily="34" charset="-122"/>
              </a:rPr>
              <a:t>函数相对应的一个函数，它能以诸如</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之类的区隔型文件格式保存数组。其常用参数列表如下：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161652635"/>
              </p:ext>
            </p:extLst>
          </p:nvPr>
        </p:nvGraphicFramePr>
        <p:xfrm>
          <a:off x="971600" y="3284984"/>
          <a:ext cx="7272808" cy="2367280"/>
        </p:xfrm>
        <a:graphic>
          <a:graphicData uri="http://schemas.openxmlformats.org/drawingml/2006/table">
            <a:tbl>
              <a:tblPr firstRow="1" bandRow="1">
                <a:tableStyleId>{5C22544A-7EE6-4342-B048-85BDC9FD1C3A}</a:tableStyleId>
              </a:tblPr>
              <a:tblGrid>
                <a:gridCol w="1224136"/>
                <a:gridCol w="2160240"/>
                <a:gridCol w="3888432"/>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备注</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fname</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如果文件名以</a:t>
                      </a:r>
                      <a:r>
                        <a:rPr lang="en-US" altLang="zh-CN" sz="1100" smtClean="0">
                          <a:latin typeface="微软雅黑" pitchFamily="34" charset="-122"/>
                          <a:ea typeface="微软雅黑" pitchFamily="34" charset="-122"/>
                        </a:rPr>
                        <a:t>.gz</a:t>
                      </a:r>
                      <a:r>
                        <a:rPr lang="zh-CN" altLang="en-US" sz="1100" smtClean="0">
                          <a:latin typeface="微软雅黑" pitchFamily="34" charset="-122"/>
                          <a:ea typeface="微软雅黑" pitchFamily="34" charset="-122"/>
                        </a:rPr>
                        <a:t>，该文件会自动以压缩的</a:t>
                      </a:r>
                      <a:r>
                        <a:rPr lang="en-US" altLang="zh-CN" sz="1100" smtClean="0">
                          <a:latin typeface="微软雅黑" pitchFamily="34" charset="-122"/>
                          <a:ea typeface="微软雅黑" pitchFamily="34" charset="-122"/>
                        </a:rPr>
                        <a:t>gzip</a:t>
                      </a:r>
                      <a:r>
                        <a:rPr lang="zh-CN" altLang="en-US" sz="1100" smtClean="0">
                          <a:latin typeface="微软雅黑" pitchFamily="34" charset="-122"/>
                          <a:ea typeface="微软雅黑" pitchFamily="34" charset="-122"/>
                        </a:rPr>
                        <a:t>格式保存</a:t>
                      </a:r>
                    </a:p>
                  </a:txBody>
                  <a:tcPr anchor="ctr"/>
                </a:tc>
              </a:tr>
              <a:tr h="355600">
                <a:tc>
                  <a:txBody>
                    <a:bodyPr/>
                    <a:lstStyle/>
                    <a:p>
                      <a:r>
                        <a:rPr lang="en-US" altLang="zh-CN" sz="1100" smtClean="0">
                          <a:latin typeface="微软雅黑" pitchFamily="34" charset="-122"/>
                          <a:ea typeface="微软雅黑" pitchFamily="34" charset="-122"/>
                        </a:rPr>
                        <a:t>fmt</a:t>
                      </a:r>
                      <a:endParaRPr lang="zh-CN" altLang="en-US" sz="1100">
                        <a:latin typeface="微软雅黑" pitchFamily="34" charset="-122"/>
                        <a:ea typeface="微软雅黑" pitchFamily="34" charset="-122"/>
                      </a:endParaRPr>
                    </a:p>
                  </a:txBody>
                  <a:tcPr anchor="ctr"/>
                </a:tc>
                <a:tc>
                  <a:txBody>
                    <a:bodyPr/>
                    <a:lstStyle/>
                    <a:p>
                      <a:pPr latinLnBrk="0"/>
                      <a:r>
                        <a:rPr lang="zh-CN" altLang="en-US" sz="1100" smtClean="0">
                          <a:latin typeface="微软雅黑" pitchFamily="34" charset="-122"/>
                          <a:ea typeface="微软雅黑" pitchFamily="34" charset="-122"/>
                        </a:rPr>
                        <a:t>单一格式</a:t>
                      </a:r>
                      <a:r>
                        <a:rPr lang="en-US" altLang="zh-CN" sz="1100" smtClean="0">
                          <a:latin typeface="微软雅黑" pitchFamily="34" charset="-122"/>
                          <a:ea typeface="微软雅黑" pitchFamily="34" charset="-122"/>
                        </a:rPr>
                        <a:t>(</a:t>
                      </a:r>
                      <a:r>
                        <a:rPr lang="zh-CN" altLang="en-US" sz="1100" smtClean="0">
                          <a:latin typeface="微软雅黑" pitchFamily="34" charset="-122"/>
                          <a:ea typeface="微软雅黑" pitchFamily="34" charset="-122"/>
                        </a:rPr>
                        <a:t>％</a:t>
                      </a:r>
                      <a:r>
                        <a:rPr lang="en-US" altLang="zh-CN" sz="1100" smtClean="0">
                          <a:latin typeface="微软雅黑" pitchFamily="34" charset="-122"/>
                          <a:ea typeface="微软雅黑" pitchFamily="34" charset="-122"/>
                        </a:rPr>
                        <a:t>10.5f)</a:t>
                      </a:r>
                      <a:r>
                        <a:rPr lang="zh-CN" altLang="en-US" sz="1100" smtClean="0">
                          <a:latin typeface="微软雅黑" pitchFamily="34" charset="-122"/>
                          <a:ea typeface="微软雅黑" pitchFamily="34" charset="-122"/>
                        </a:rPr>
                        <a:t>，格式序列或</a:t>
                      </a:r>
                      <a:r>
                        <a:rPr lang="en-US" altLang="zh-CN" sz="1100" smtClean="0">
                          <a:latin typeface="微软雅黑" pitchFamily="34" charset="-122"/>
                          <a:ea typeface="微软雅黑" pitchFamily="34" charset="-122"/>
                        </a:rPr>
                        <a:t>multi-format</a:t>
                      </a:r>
                      <a:r>
                        <a:rPr lang="zh-CN" altLang="en-US" sz="1100" smtClean="0">
                          <a:latin typeface="微软雅黑" pitchFamily="34" charset="-122"/>
                          <a:ea typeface="微软雅黑" pitchFamily="34" charset="-122"/>
                        </a:rPr>
                        <a:t>字符串</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关于</a:t>
                      </a:r>
                      <a:r>
                        <a:rPr lang="en-US" altLang="zh-CN" sz="1100" smtClean="0">
                          <a:latin typeface="微软雅黑" pitchFamily="34" charset="-122"/>
                          <a:ea typeface="微软雅黑" pitchFamily="34" charset="-122"/>
                        </a:rPr>
                        <a:t>fmt</a:t>
                      </a:r>
                      <a:r>
                        <a:rPr lang="zh-CN" altLang="en-US" sz="1100" smtClean="0">
                          <a:latin typeface="微软雅黑" pitchFamily="34" charset="-122"/>
                          <a:ea typeface="微软雅黑" pitchFamily="34" charset="-122"/>
                        </a:rPr>
                        <a:t>参数的进一步说明</a:t>
                      </a:r>
                      <a:r>
                        <a:rPr lang="en-US" altLang="zh-CN" sz="1100" smtClean="0">
                          <a:latin typeface="微软雅黑" pitchFamily="34" charset="-122"/>
                          <a:ea typeface="微软雅黑" pitchFamily="34" charset="-122"/>
                        </a:rPr>
                        <a:t>(%[flag]width[.precision]specifier)</a:t>
                      </a:r>
                      <a:r>
                        <a:rPr lang="zh-CN" altLang="en-US" sz="1100" smtClean="0">
                          <a:latin typeface="微软雅黑" pitchFamily="34" charset="-122"/>
                          <a:ea typeface="微软雅黑" pitchFamily="34" charset="-122"/>
                        </a:rPr>
                        <a:t>：</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delimiter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字符串或字符分隔列</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newline</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字符串或字符分隔线</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将写入文件开头的字符串</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encoding</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用于对输出文件进行编码的编码</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9234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相应的，</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也提供了</a:t>
            </a:r>
            <a:r>
              <a:rPr lang="en-US" altLang="zh-CN" sz="1600">
                <a:solidFill>
                  <a:srgbClr val="4BACC6">
                    <a:lumMod val="75000"/>
                  </a:srgbClr>
                </a:solidFill>
                <a:latin typeface="微软雅黑" pitchFamily="34" charset="-122"/>
                <a:ea typeface="微软雅黑" pitchFamily="34" charset="-122"/>
              </a:rPr>
              <a:t>to_csv()</a:t>
            </a:r>
            <a:r>
              <a:rPr lang="zh-CN" altLang="en-US" sz="1600">
                <a:solidFill>
                  <a:srgbClr val="4BACC6">
                    <a:lumMod val="75000"/>
                  </a:srgbClr>
                </a:solidFill>
                <a:latin typeface="微软雅黑" pitchFamily="34" charset="-122"/>
                <a:ea typeface="微软雅黑" pitchFamily="34" charset="-122"/>
              </a:rPr>
              <a:t>函数来保存数据到</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29636825"/>
              </p:ext>
            </p:extLst>
          </p:nvPr>
        </p:nvGraphicFramePr>
        <p:xfrm>
          <a:off x="3300028" y="2636912"/>
          <a:ext cx="2543944" cy="3007360"/>
        </p:xfrm>
        <a:graphic>
          <a:graphicData uri="http://schemas.openxmlformats.org/drawingml/2006/table">
            <a:tbl>
              <a:tblPr firstRow="1" bandRow="1">
                <a:tableStyleId>{5C22544A-7EE6-4342-B048-85BDC9FD1C3A}</a:tableStyleId>
              </a:tblPr>
              <a:tblGrid>
                <a:gridCol w="1031776"/>
                <a:gridCol w="1512168"/>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path_or_buf</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r>
              <a:tr h="355600">
                <a:tc>
                  <a:txBody>
                    <a:bodyPr/>
                    <a:lstStyle/>
                    <a:p>
                      <a:r>
                        <a:rPr lang="en-US" altLang="zh-CN" sz="1100" smtClean="0">
                          <a:latin typeface="微软雅黑" pitchFamily="34" charset="-122"/>
                          <a:ea typeface="微软雅黑" pitchFamily="34" charset="-122"/>
                        </a:rPr>
                        <a:t>sep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分隔符</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na_rep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替换空值</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float_format</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格式</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cols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是否保留某列数据</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是否保留列名</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index</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是否保留行索引</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skiprows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需要忽略的行数</a:t>
                      </a:r>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28159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44" y="1844824"/>
            <a:ext cx="65897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382986"/>
            <a:ext cx="3524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a:solidFill>
                  <a:schemeClr val="accent5">
                    <a:lumMod val="50000"/>
                  </a:schemeClr>
                </a:solidFill>
                <a:latin typeface="微软雅黑" pitchFamily="34" charset="-122"/>
                <a:ea typeface="微软雅黑" pitchFamily="34" charset="-122"/>
              </a:rPr>
              <a:t>格式</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虽然</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格式交流起来很容易，但它</a:t>
            </a:r>
            <a:r>
              <a:rPr lang="zh-CN" altLang="en-US" sz="1600">
                <a:solidFill>
                  <a:srgbClr val="4BACC6">
                    <a:lumMod val="75000"/>
                  </a:srgbClr>
                </a:solidFill>
                <a:latin typeface="微软雅黑" pitchFamily="34" charset="-122"/>
                <a:ea typeface="微软雅黑" pitchFamily="34" charset="-122"/>
              </a:rPr>
              <a:t>的存储</a:t>
            </a:r>
            <a:r>
              <a:rPr lang="zh-CN" altLang="en-US" sz="1600" smtClean="0">
                <a:solidFill>
                  <a:srgbClr val="4BACC6">
                    <a:lumMod val="75000"/>
                  </a:srgbClr>
                </a:solidFill>
                <a:latin typeface="微软雅黑" pitchFamily="34" charset="-122"/>
                <a:ea typeface="微软雅黑" pitchFamily="34" charset="-122"/>
              </a:rPr>
              <a:t>效率却很低，</a:t>
            </a:r>
            <a:r>
              <a:rPr lang="zh-CN" altLang="en-US" sz="1600">
                <a:solidFill>
                  <a:srgbClr val="4BACC6">
                    <a:lumMod val="75000"/>
                  </a:srgbClr>
                </a:solidFill>
                <a:latin typeface="微软雅黑" pitchFamily="34" charset="-122"/>
                <a:ea typeface="微软雅黑" pitchFamily="34" charset="-122"/>
              </a:rPr>
              <a:t>原因是</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及其他纯文本格式中含有大量空白符</a:t>
            </a:r>
            <a:r>
              <a:rPr lang="zh-CN" altLang="en-US" sz="1600" smtClean="0">
                <a:solidFill>
                  <a:srgbClr val="4BACC6">
                    <a:lumMod val="75000"/>
                  </a:srgbClr>
                </a:solidFill>
                <a:latin typeface="微软雅黑" pitchFamily="34" charset="-122"/>
                <a:ea typeface="微软雅黑" pitchFamily="34" charset="-122"/>
              </a:rPr>
              <a:t>。如果试着改变文件的保存格式</a:t>
            </a:r>
            <a:r>
              <a:rPr lang="zh-CN" altLang="en-US" sz="1600">
                <a:solidFill>
                  <a:srgbClr val="4BACC6">
                    <a:lumMod val="75000"/>
                  </a:srgbClr>
                </a:solidFill>
                <a:latin typeface="微软雅黑" pitchFamily="34" charset="-122"/>
                <a:ea typeface="微软雅黑" pitchFamily="34" charset="-122"/>
              </a:rPr>
              <a:t>，如</a:t>
            </a:r>
            <a:r>
              <a:rPr lang="en-US" altLang="zh-CN" sz="1600">
                <a:solidFill>
                  <a:srgbClr val="4BACC6">
                    <a:lumMod val="75000"/>
                  </a:srgbClr>
                </a:solidFill>
                <a:latin typeface="微软雅黑" pitchFamily="34" charset="-122"/>
                <a:ea typeface="微软雅黑" pitchFamily="34" charset="-122"/>
              </a:rPr>
              <a:t>zip</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bzip</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gzip</a:t>
            </a:r>
            <a:r>
              <a:rPr lang="zh-CN" altLang="en-US" sz="1600">
                <a:solidFill>
                  <a:srgbClr val="4BACC6">
                    <a:lumMod val="75000"/>
                  </a:srgbClr>
                </a:solidFill>
                <a:latin typeface="微软雅黑" pitchFamily="34" charset="-122"/>
                <a:ea typeface="微软雅黑" pitchFamily="34" charset="-122"/>
              </a:rPr>
              <a:t>等，压缩率则有了显著提升</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提供</a:t>
            </a:r>
            <a:r>
              <a:rPr lang="zh-CN" altLang="en-US" sz="1600">
                <a:solidFill>
                  <a:srgbClr val="4BACC6">
                    <a:lumMod val="75000"/>
                  </a:srgbClr>
                </a:solidFill>
                <a:latin typeface="微软雅黑" pitchFamily="34" charset="-122"/>
                <a:ea typeface="微软雅黑" pitchFamily="34" charset="-122"/>
              </a:rPr>
              <a:t>了一种专用的格式</a:t>
            </a:r>
            <a:r>
              <a:rPr lang="zh-CN" altLang="en-US" sz="1600" smtClean="0">
                <a:solidFill>
                  <a:srgbClr val="4BACC6">
                    <a:lumMod val="75000"/>
                  </a:srgbClr>
                </a:solidFill>
                <a:latin typeface="微软雅黑" pitchFamily="34" charset="-122"/>
                <a:ea typeface="微软雅黑" pitchFamily="34" charset="-122"/>
              </a:rPr>
              <a:t>，后缀为</a:t>
            </a:r>
            <a:r>
              <a:rPr lang="en-US" altLang="zh-CN" sz="1600">
                <a:solidFill>
                  <a:srgbClr val="4BACC6">
                    <a:lumMod val="75000"/>
                  </a:srgbClr>
                </a:solidFill>
                <a:latin typeface="微软雅黑" pitchFamily="34" charset="-122"/>
                <a:ea typeface="微软雅黑" pitchFamily="34" charset="-122"/>
              </a:rPr>
              <a:t>.npy</a:t>
            </a:r>
            <a:r>
              <a:rPr lang="zh-CN" altLang="en-US" sz="1600">
                <a:solidFill>
                  <a:srgbClr val="4BACC6">
                    <a:lumMod val="75000"/>
                  </a:srgbClr>
                </a:solidFill>
                <a:latin typeface="微软雅黑" pitchFamily="34" charset="-122"/>
                <a:ea typeface="微软雅黑" pitchFamily="34" charset="-122"/>
              </a:rPr>
              <a:t>，可以用于存储</a:t>
            </a:r>
            <a:r>
              <a:rPr lang="en-US" altLang="zh-CN" sz="160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数组。</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也提供了一种</a:t>
            </a:r>
            <a:r>
              <a:rPr lang="en-US" altLang="zh-CN" sz="1600" smtClean="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格式，可将</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对象存储</a:t>
            </a:r>
            <a:r>
              <a:rPr lang="zh-CN" altLang="en-US" sz="1600" smtClean="0">
                <a:solidFill>
                  <a:srgbClr val="4BACC6">
                    <a:lumMod val="75000"/>
                  </a:srgbClr>
                </a:solidFill>
                <a:latin typeface="微软雅黑" pitchFamily="34" charset="-122"/>
                <a:ea typeface="微软雅黑" pitchFamily="34" charset="-122"/>
              </a:rPr>
              <a:t>到物理存储介质，这个过程</a:t>
            </a:r>
            <a:r>
              <a:rPr lang="zh-CN" altLang="en-US" sz="1600">
                <a:solidFill>
                  <a:srgbClr val="4BACC6">
                    <a:lumMod val="75000"/>
                  </a:srgbClr>
                </a:solidFill>
                <a:latin typeface="微软雅黑" pitchFamily="34" charset="-122"/>
                <a:ea typeface="微软雅黑" pitchFamily="34" charset="-122"/>
              </a:rPr>
              <a:t>叫作</a:t>
            </a:r>
            <a:r>
              <a:rPr lang="zh-CN" altLang="en-US" sz="1600" b="1">
                <a:solidFill>
                  <a:srgbClr val="4BACC6">
                    <a:lumMod val="75000"/>
                  </a:srgbClr>
                </a:solidFill>
                <a:latin typeface="微软雅黑" pitchFamily="34" charset="-122"/>
                <a:ea typeface="微软雅黑" pitchFamily="34" charset="-122"/>
              </a:rPr>
              <a:t>序列化（</a:t>
            </a:r>
            <a:r>
              <a:rPr lang="en-US" altLang="zh-CN" sz="1600" b="1">
                <a:solidFill>
                  <a:srgbClr val="4BACC6">
                    <a:lumMod val="75000"/>
                  </a:srgbClr>
                </a:solidFill>
                <a:latin typeface="微软雅黑" pitchFamily="34" charset="-122"/>
                <a:ea typeface="微软雅黑" pitchFamily="34" charset="-122"/>
              </a:rPr>
              <a:t>pickling</a:t>
            </a:r>
            <a:r>
              <a:rPr lang="zh-CN" altLang="en-US" sz="1600" b="1">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。之后我们可以从存储器中重建该</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对象，这个逆过程称为</a:t>
            </a:r>
            <a:r>
              <a:rPr lang="zh-CN" altLang="en-US" sz="1600" b="1">
                <a:solidFill>
                  <a:srgbClr val="4BACC6">
                    <a:lumMod val="75000"/>
                  </a:srgbClr>
                </a:solidFill>
                <a:latin typeface="微软雅黑" pitchFamily="34" charset="-122"/>
                <a:ea typeface="微软雅黑" pitchFamily="34" charset="-122"/>
              </a:rPr>
              <a:t>反序列化（</a:t>
            </a:r>
            <a:r>
              <a:rPr lang="en-US" altLang="zh-CN" sz="1600" b="1">
                <a:solidFill>
                  <a:srgbClr val="4BACC6">
                    <a:lumMod val="75000"/>
                  </a:srgbClr>
                </a:solidFill>
                <a:latin typeface="微软雅黑" pitchFamily="34" charset="-122"/>
                <a:ea typeface="微软雅黑" pitchFamily="34" charset="-122"/>
              </a:rPr>
              <a:t>unpickling</a:t>
            </a:r>
            <a:r>
              <a:rPr lang="zh-CN" altLang="en-US"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序列化技术经过多年的发展，已经出现了多种</a:t>
            </a:r>
            <a:r>
              <a:rPr lang="en-US" altLang="zh-CN" sz="160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协议。对于序列化过程，一般建议使用</a:t>
            </a:r>
            <a:r>
              <a:rPr lang="en-US" altLang="zh-CN" sz="1600">
                <a:solidFill>
                  <a:srgbClr val="4BACC6">
                    <a:lumMod val="75000"/>
                  </a:srgbClr>
                </a:solidFill>
                <a:latin typeface="微软雅黑" pitchFamily="34" charset="-122"/>
                <a:ea typeface="微软雅黑" pitchFamily="34" charset="-122"/>
              </a:rPr>
              <a:t>cPickle</a:t>
            </a:r>
            <a:r>
              <a:rPr lang="zh-CN" altLang="en-US" sz="1600" smtClean="0">
                <a:solidFill>
                  <a:srgbClr val="4BACC6">
                    <a:lumMod val="75000"/>
                  </a:srgbClr>
                </a:solidFill>
                <a:latin typeface="微软雅黑" pitchFamily="34" charset="-122"/>
                <a:ea typeface="微软雅黑" pitchFamily="34" charset="-122"/>
              </a:rPr>
              <a:t>模块，</a:t>
            </a:r>
            <a:r>
              <a:rPr lang="zh-CN" altLang="en-US" sz="1600">
                <a:solidFill>
                  <a:srgbClr val="4BACC6">
                    <a:lumMod val="75000"/>
                  </a:srgbClr>
                </a:solidFill>
                <a:latin typeface="微软雅黑" pitchFamily="34" charset="-122"/>
                <a:ea typeface="微软雅黑" pitchFamily="34" charset="-122"/>
              </a:rPr>
              <a:t>因为它是由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a:t>
            </a:r>
            <a:r>
              <a:rPr lang="zh-CN" altLang="en-US" sz="1600" smtClean="0">
                <a:solidFill>
                  <a:srgbClr val="4BACC6">
                    <a:lumMod val="75000"/>
                  </a:srgbClr>
                </a:solidFill>
                <a:latin typeface="微软雅黑" pitchFamily="34" charset="-122"/>
                <a:ea typeface="微软雅黑" pitchFamily="34" charset="-122"/>
              </a:rPr>
              <a:t>所以在性能方面更胜一筹。</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2926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smtClean="0">
                <a:solidFill>
                  <a:schemeClr val="accent5">
                    <a:lumMod val="50000"/>
                  </a:schemeClr>
                </a:solidFill>
                <a:latin typeface="微软雅黑" pitchFamily="34" charset="-122"/>
                <a:ea typeface="微软雅黑" pitchFamily="34" charset="-122"/>
              </a:rPr>
              <a:t>格式</a:t>
            </a:r>
            <a:endParaRPr lang="zh-CN" altLang="en-US" b="1">
              <a:solidFill>
                <a:schemeClr val="accent5">
                  <a:lumMod val="50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772816"/>
            <a:ext cx="44577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406228"/>
            <a:ext cx="3067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700808"/>
            <a:ext cx="8477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3"/>
                                        </p:tgtEl>
                                        <p:attrNameLst>
                                          <p:attrName>ppt_w</p:attrName>
                                        </p:attrNameLst>
                                      </p:cBhvr>
                                      <p:tavLst>
                                        <p:tav tm="0">
                                          <p:val>
                                            <p:strVal val="ppt_w"/>
                                          </p:val>
                                        </p:tav>
                                        <p:tav tm="100000">
                                          <p:val>
                                            <p:fltVal val="0"/>
                                          </p:val>
                                        </p:tav>
                                      </p:tavLst>
                                    </p:anim>
                                    <p:anim calcmode="lin" valueType="num">
                                      <p:cBhvr>
                                        <p:cTn id="14" dur="500"/>
                                        <p:tgtEl>
                                          <p:spTgt spid="2053"/>
                                        </p:tgtEl>
                                        <p:attrNameLst>
                                          <p:attrName>ppt_h</p:attrName>
                                        </p:attrNameLst>
                                      </p:cBhvr>
                                      <p:tavLst>
                                        <p:tav tm="0">
                                          <p:val>
                                            <p:strVal val="ppt_h"/>
                                          </p:val>
                                        </p:tav>
                                        <p:tav tm="100000">
                                          <p:val>
                                            <p:fltVal val="0"/>
                                          </p:val>
                                        </p:tav>
                                      </p:tavLst>
                                    </p:anim>
                                    <p:animEffect transition="out" filter="fade">
                                      <p:cBhvr>
                                        <p:cTn id="15" dur="500"/>
                                        <p:tgtEl>
                                          <p:spTgt spid="2053"/>
                                        </p:tgtEl>
                                      </p:cBhvr>
                                    </p:animEffect>
                                    <p:set>
                                      <p:cBhvr>
                                        <p:cTn id="16" dur="1" fill="hold">
                                          <p:stCondLst>
                                            <p:cond delay="499"/>
                                          </p:stCondLst>
                                        </p:cTn>
                                        <p:tgtEl>
                                          <p:spTgt spid="20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055"/>
                                        </p:tgtEl>
                                        <p:attrNameLst>
                                          <p:attrName>style.visibility</p:attrName>
                                        </p:attrNameLst>
                                      </p:cBhvr>
                                      <p:to>
                                        <p:strVal val="visible"/>
                                      </p:to>
                                    </p:set>
                                    <p:anim calcmode="lin" valueType="num">
                                      <p:cBhvr>
                                        <p:cTn id="28" dur="500" fill="hold"/>
                                        <p:tgtEl>
                                          <p:spTgt spid="2055"/>
                                        </p:tgtEl>
                                        <p:attrNameLst>
                                          <p:attrName>ppt_w</p:attrName>
                                        </p:attrNameLst>
                                      </p:cBhvr>
                                      <p:tavLst>
                                        <p:tav tm="0">
                                          <p:val>
                                            <p:fltVal val="0"/>
                                          </p:val>
                                        </p:tav>
                                        <p:tav tm="100000">
                                          <p:val>
                                            <p:strVal val="#ppt_w"/>
                                          </p:val>
                                        </p:tav>
                                      </p:tavLst>
                                    </p:anim>
                                    <p:anim calcmode="lin" valueType="num">
                                      <p:cBhvr>
                                        <p:cTn id="29" dur="500" fill="hold"/>
                                        <p:tgtEl>
                                          <p:spTgt spid="2055"/>
                                        </p:tgtEl>
                                        <p:attrNameLst>
                                          <p:attrName>ppt_h</p:attrName>
                                        </p:attrNameLst>
                                      </p:cBhvr>
                                      <p:tavLst>
                                        <p:tav tm="0">
                                          <p:val>
                                            <p:fltVal val="0"/>
                                          </p:val>
                                        </p:tav>
                                        <p:tav tm="100000">
                                          <p:val>
                                            <p:strVal val="#ppt_h"/>
                                          </p:val>
                                        </p:tav>
                                      </p:tavLst>
                                    </p:anim>
                                    <p:animEffect transition="in" filter="fade">
                                      <p:cBhvr>
                                        <p:cTn id="30"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a:t>
            </a:r>
            <a:r>
              <a:rPr lang="zh-CN" altLang="en-US" b="1">
                <a:solidFill>
                  <a:schemeClr val="accent5">
                    <a:lumMod val="50000"/>
                  </a:schemeClr>
                </a:solidFill>
                <a:latin typeface="微软雅黑" pitchFamily="34" charset="-122"/>
                <a:ea typeface="微软雅黑" pitchFamily="34" charset="-122"/>
              </a:rPr>
              <a:t>数据</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(Hierarchical Data Format) </a:t>
            </a:r>
            <a:r>
              <a:rPr lang="zh-CN" altLang="en-US" sz="1600">
                <a:solidFill>
                  <a:srgbClr val="4BACC6">
                    <a:lumMod val="75000"/>
                  </a:srgbClr>
                </a:solidFill>
                <a:latin typeface="微软雅黑" pitchFamily="34" charset="-122"/>
                <a:ea typeface="微软雅黑" pitchFamily="34" charset="-122"/>
              </a:rPr>
              <a:t>由美国伊利诺伊大学厄巴纳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香槟分校 </a:t>
            </a:r>
            <a:r>
              <a:rPr lang="en-US" altLang="zh-CN" sz="1600">
                <a:solidFill>
                  <a:srgbClr val="4BACC6">
                    <a:lumMod val="75000"/>
                  </a:srgbClr>
                </a:solidFill>
                <a:latin typeface="微软雅黑" pitchFamily="34" charset="-122"/>
                <a:ea typeface="微软雅黑" pitchFamily="34" charset="-122"/>
              </a:rPr>
              <a:t>UIUC (University of Illinois at Urbana-Champaign) </a:t>
            </a:r>
            <a:r>
              <a:rPr lang="zh-CN" altLang="en-US" sz="1600">
                <a:solidFill>
                  <a:srgbClr val="4BACC6">
                    <a:lumMod val="75000"/>
                  </a:srgbClr>
                </a:solidFill>
                <a:latin typeface="微软雅黑" pitchFamily="34" charset="-122"/>
                <a:ea typeface="微软雅黑" pitchFamily="34" charset="-122"/>
              </a:rPr>
              <a:t>开发，是一种常见的跨平台数据储存文件，可以存储不同类型的图像和数码数据，并且可以在不同类型的机器上传输</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文件一般以 </a:t>
            </a:r>
            <a:r>
              <a:rPr lang="en-US" altLang="zh-CN" sz="1600">
                <a:solidFill>
                  <a:srgbClr val="4BACC6">
                    <a:lumMod val="75000"/>
                  </a:srgbClr>
                </a:solidFill>
                <a:latin typeface="微软雅黑" pitchFamily="34" charset="-122"/>
                <a:ea typeface="微软雅黑" pitchFamily="34" charset="-122"/>
              </a:rPr>
              <a:t>.h5 </a:t>
            </a:r>
            <a:r>
              <a:rPr lang="zh-CN" altLang="en-US" sz="1600">
                <a:solidFill>
                  <a:srgbClr val="4BACC6">
                    <a:lumMod val="75000"/>
                  </a:srgbClr>
                </a:solidFill>
                <a:latin typeface="微软雅黑" pitchFamily="34" charset="-122"/>
                <a:ea typeface="微软雅黑" pitchFamily="34" charset="-122"/>
              </a:rPr>
              <a:t>或者 </a:t>
            </a: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作为后缀名，需要专门的软件才能打开预览文件的内容。</a:t>
            </a:r>
            <a:r>
              <a:rPr lang="en-US" altLang="zh-CN" sz="1600">
                <a:solidFill>
                  <a:srgbClr val="4BACC6">
                    <a:lumMod val="75000"/>
                  </a:srgbClr>
                </a:solidFill>
                <a:latin typeface="微软雅黑" pitchFamily="34" charset="-122"/>
                <a:ea typeface="微软雅黑" pitchFamily="34" charset="-122"/>
              </a:rPr>
              <a:t>HDF5 </a:t>
            </a:r>
            <a:r>
              <a:rPr lang="zh-CN" altLang="en-US" sz="1600" smtClean="0">
                <a:solidFill>
                  <a:srgbClr val="4BACC6">
                    <a:lumMod val="75000"/>
                  </a:srgbClr>
                </a:solidFill>
                <a:latin typeface="微软雅黑" pitchFamily="34" charset="-122"/>
                <a:ea typeface="微软雅黑" pitchFamily="34" charset="-122"/>
              </a:rPr>
              <a:t>文件使用</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Groups </a:t>
            </a:r>
            <a:r>
              <a:rPr lang="zh-CN" altLang="en-US" sz="1600">
                <a:solidFill>
                  <a:srgbClr val="4BACC6">
                    <a:lumMod val="75000"/>
                  </a:srgbClr>
                </a:solidFill>
                <a:latin typeface="微软雅黑" pitchFamily="34" charset="-122"/>
                <a:ea typeface="微软雅黑" pitchFamily="34" charset="-122"/>
              </a:rPr>
              <a:t>和 </a:t>
            </a:r>
            <a:r>
              <a:rPr lang="en-US" altLang="zh-CN" sz="1600" smtClean="0">
                <a:solidFill>
                  <a:srgbClr val="4BACC6">
                    <a:lumMod val="75000"/>
                  </a:srgbClr>
                </a:solidFill>
                <a:latin typeface="微软雅黑" pitchFamily="34" charset="-122"/>
                <a:ea typeface="微软雅黑" pitchFamily="34" charset="-122"/>
              </a:rPr>
              <a:t>Datasets </a:t>
            </a:r>
            <a:r>
              <a:rPr lang="zh-CN" altLang="en-US" sz="1600" smtClean="0">
                <a:solidFill>
                  <a:srgbClr val="4BACC6">
                    <a:lumMod val="75000"/>
                  </a:srgbClr>
                </a:solidFill>
                <a:latin typeface="微软雅黑" pitchFamily="34" charset="-122"/>
                <a:ea typeface="微软雅黑" pitchFamily="34" charset="-122"/>
              </a:rPr>
              <a:t>这两种数据结构来组织数据。</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37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a:p>
            <a:pPr latinLnBrk="0">
              <a:lnSpc>
                <a:spcPct val="150000"/>
              </a:lnSpc>
            </a:pPr>
            <a:r>
              <a:rPr lang="en-US" altLang="zh-CN" sz="1600" b="1" smtClean="0">
                <a:solidFill>
                  <a:schemeClr val="accent5">
                    <a:lumMod val="75000"/>
                  </a:schemeClr>
                </a:solidFill>
                <a:latin typeface="微软雅黑" pitchFamily="34" charset="-122"/>
                <a:ea typeface="微软雅黑" pitchFamily="34" charset="-122"/>
              </a:rPr>
              <a:t>Groups</a:t>
            </a:r>
            <a:r>
              <a:rPr lang="zh-CN" altLang="en-US" sz="1600" smtClean="0">
                <a:solidFill>
                  <a:schemeClr val="accent5">
                    <a:lumMod val="75000"/>
                  </a:schemeClr>
                </a:solidFill>
                <a:latin typeface="微软雅黑" pitchFamily="34" charset="-122"/>
                <a:ea typeface="微软雅黑" pitchFamily="34" charset="-122"/>
              </a:rPr>
              <a:t>：类似于文件夹，每个 </a:t>
            </a:r>
            <a:r>
              <a:rPr lang="en-US" altLang="zh-CN" sz="1600" smtClean="0">
                <a:solidFill>
                  <a:schemeClr val="accent5">
                    <a:lumMod val="75000"/>
                  </a:schemeClr>
                </a:solidFill>
                <a:latin typeface="微软雅黑" pitchFamily="34" charset="-122"/>
                <a:ea typeface="微软雅黑" pitchFamily="34" charset="-122"/>
              </a:rPr>
              <a:t>HDF5 </a:t>
            </a:r>
            <a:r>
              <a:rPr lang="zh-CN" altLang="en-US" sz="1600" smtClean="0">
                <a:solidFill>
                  <a:schemeClr val="accent5">
                    <a:lumMod val="75000"/>
                  </a:schemeClr>
                </a:solidFill>
                <a:latin typeface="微软雅黑" pitchFamily="34" charset="-122"/>
                <a:ea typeface="微软雅黑" pitchFamily="34" charset="-122"/>
              </a:rPr>
              <a:t>文件其实就是根目录 </a:t>
            </a:r>
            <a:r>
              <a:rPr lang="en-US" altLang="zh-CN" sz="1600" smtClean="0">
                <a:solidFill>
                  <a:schemeClr val="accent5">
                    <a:lumMod val="75000"/>
                  </a:schemeClr>
                </a:solidFill>
                <a:latin typeface="微软雅黑" pitchFamily="34" charset="-122"/>
                <a:ea typeface="微软雅黑" pitchFamily="34" charset="-122"/>
              </a:rPr>
              <a:t>(root) group‘/’</a:t>
            </a:r>
          </a:p>
          <a:p>
            <a:pPr latinLnBrk="0">
              <a:lnSpc>
                <a:spcPct val="150000"/>
              </a:lnSpc>
            </a:pPr>
            <a:r>
              <a:rPr lang="en-US" altLang="zh-CN" sz="1600" b="1" smtClean="0">
                <a:solidFill>
                  <a:srgbClr val="4BACC6">
                    <a:lumMod val="75000"/>
                  </a:srgbClr>
                </a:solidFill>
                <a:latin typeface="微软雅黑" pitchFamily="34" charset="-122"/>
                <a:ea typeface="微软雅黑" pitchFamily="34" charset="-122"/>
              </a:rPr>
              <a:t>Datasets</a:t>
            </a:r>
            <a:r>
              <a:rPr lang="zh-CN" altLang="en-US" sz="1600" smtClean="0">
                <a:solidFill>
                  <a:srgbClr val="4BACC6">
                    <a:lumMod val="75000"/>
                  </a:srgbClr>
                </a:solidFill>
                <a:latin typeface="微软雅黑" pitchFamily="34" charset="-122"/>
                <a:ea typeface="微软雅黑" pitchFamily="34" charset="-122"/>
              </a:rPr>
              <a:t>：类似于 </a:t>
            </a:r>
            <a:r>
              <a:rPr lang="en-US" altLang="zh-CN" sz="1600" smtClean="0">
                <a:solidFill>
                  <a:srgbClr val="4BACC6">
                    <a:lumMod val="75000"/>
                  </a:srgbClr>
                </a:solidFill>
                <a:latin typeface="微软雅黑" pitchFamily="34" charset="-122"/>
                <a:ea typeface="微软雅黑" pitchFamily="34" charset="-122"/>
              </a:rPr>
              <a:t>NumPy </a:t>
            </a:r>
            <a:r>
              <a:rPr lang="zh-CN" altLang="en-US" sz="1600" smtClean="0">
                <a:solidFill>
                  <a:srgbClr val="4BACC6">
                    <a:lumMod val="75000"/>
                  </a:srgbClr>
                </a:solidFill>
                <a:latin typeface="微软雅黑" pitchFamily="34" charset="-122"/>
                <a:ea typeface="微软雅黑" pitchFamily="34" charset="-122"/>
              </a:rPr>
              <a:t>中的数组 </a:t>
            </a:r>
            <a:r>
              <a:rPr lang="en-US" altLang="zh-CN" sz="1600" smtClean="0">
                <a:solidFill>
                  <a:srgbClr val="4BACC6">
                    <a:lumMod val="75000"/>
                  </a:srgbClr>
                </a:solidFill>
                <a:latin typeface="微软雅黑" pitchFamily="34" charset="-122"/>
                <a:ea typeface="微软雅黑" pitchFamily="34" charset="-122"/>
              </a:rPr>
              <a:t>array</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原始数据</a:t>
            </a:r>
            <a:r>
              <a:rPr lang="en-US" altLang="zh-CN" sz="1600" smtClean="0">
                <a:solidFill>
                  <a:srgbClr val="4BACC6">
                    <a:lumMod val="75000"/>
                  </a:srgbClr>
                </a:solidFill>
                <a:latin typeface="微软雅黑" pitchFamily="34" charset="-122"/>
                <a:ea typeface="微软雅黑" pitchFamily="34" charset="-122"/>
              </a:rPr>
              <a:t>—raw data</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元数据</a:t>
            </a:r>
            <a:r>
              <a:rPr lang="en-US" altLang="zh-CN" sz="1600" smtClean="0">
                <a:solidFill>
                  <a:srgbClr val="4BACC6">
                    <a:lumMod val="75000"/>
                  </a:srgbClr>
                </a:solidFill>
                <a:latin typeface="微软雅黑" pitchFamily="34" charset="-122"/>
                <a:ea typeface="微软雅黑" pitchFamily="34" charset="-122"/>
              </a:rPr>
              <a:t>—metadata</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Dataspace </a:t>
            </a:r>
            <a:r>
              <a:rPr lang="zh-CN" altLang="en-US" sz="1600" smtClean="0">
                <a:solidFill>
                  <a:srgbClr val="4BACC6">
                    <a:lumMod val="75000"/>
                  </a:srgbClr>
                </a:solidFill>
                <a:latin typeface="微软雅黑" pitchFamily="34" charset="-122"/>
                <a:ea typeface="微软雅黑" pitchFamily="34" charset="-122"/>
              </a:rPr>
              <a:t>给出原始数据的秩 </a:t>
            </a:r>
            <a:r>
              <a:rPr lang="en-US" altLang="zh-CN" sz="1600" smtClean="0">
                <a:solidFill>
                  <a:srgbClr val="4BACC6">
                    <a:lumMod val="75000"/>
                  </a:srgbClr>
                </a:solidFill>
                <a:latin typeface="微软雅黑" pitchFamily="34" charset="-122"/>
                <a:ea typeface="微软雅黑" pitchFamily="34" charset="-122"/>
              </a:rPr>
              <a:t>(Rank) </a:t>
            </a:r>
            <a:r>
              <a:rPr lang="zh-CN" altLang="en-US" sz="1600" smtClean="0">
                <a:solidFill>
                  <a:srgbClr val="4BACC6">
                    <a:lumMod val="75000"/>
                  </a:srgbClr>
                </a:solidFill>
                <a:latin typeface="微软雅黑" pitchFamily="34" charset="-122"/>
                <a:ea typeface="微软雅黑" pitchFamily="34" charset="-122"/>
              </a:rPr>
              <a:t>和维度 </a:t>
            </a:r>
            <a:r>
              <a:rPr lang="en-US" altLang="zh-CN" sz="1600" smtClean="0">
                <a:solidFill>
                  <a:srgbClr val="4BACC6">
                    <a:lumMod val="75000"/>
                  </a:srgbClr>
                </a:solidFill>
                <a:latin typeface="微软雅黑" pitchFamily="34" charset="-122"/>
                <a:ea typeface="微软雅黑" pitchFamily="34" charset="-122"/>
              </a:rPr>
              <a:t>(dimension)</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Datatype </a:t>
            </a:r>
            <a:r>
              <a:rPr lang="zh-CN" altLang="en-US" sz="1600" smtClean="0">
                <a:solidFill>
                  <a:srgbClr val="4BACC6">
                    <a:lumMod val="75000"/>
                  </a:srgbClr>
                </a:solidFill>
                <a:latin typeface="微软雅黑" pitchFamily="34" charset="-122"/>
                <a:ea typeface="微软雅黑" pitchFamily="34" charset="-122"/>
              </a:rPr>
              <a:t>给出数据类型</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Properties </a:t>
            </a:r>
            <a:r>
              <a:rPr lang="zh-CN" altLang="en-US" sz="1600" smtClean="0">
                <a:solidFill>
                  <a:srgbClr val="4BACC6">
                    <a:lumMod val="75000"/>
                  </a:srgbClr>
                </a:solidFill>
                <a:latin typeface="微软雅黑" pitchFamily="34" charset="-122"/>
                <a:ea typeface="微软雅黑" pitchFamily="34" charset="-122"/>
              </a:rPr>
              <a:t>说明该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的分块储存以及压缩情况</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a:t>
            </a:r>
            <a:r>
              <a:rPr lang="zh-CN" altLang="en-US" sz="1600" smtClean="0">
                <a:solidFill>
                  <a:srgbClr val="4BACC6">
                    <a:lumMod val="75000"/>
                  </a:srgbClr>
                </a:solidFill>
                <a:latin typeface="微软雅黑" pitchFamily="34" charset="-122"/>
                <a:ea typeface="微软雅黑" pitchFamily="34" charset="-122"/>
              </a:rPr>
              <a:t>：提高子集访问效率</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 &amp; Compressed</a:t>
            </a:r>
            <a:r>
              <a:rPr lang="zh-CN" altLang="en-US" sz="1600" smtClean="0">
                <a:solidFill>
                  <a:srgbClr val="4BACC6">
                    <a:lumMod val="75000"/>
                  </a:srgbClr>
                </a:solidFill>
                <a:latin typeface="微软雅黑" pitchFamily="34" charset="-122"/>
                <a:ea typeface="微软雅黑" pitchFamily="34" charset="-122"/>
              </a:rPr>
              <a:t>：提高存储效率，传输速度</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Attributes </a:t>
            </a:r>
            <a:r>
              <a:rPr lang="zh-CN" altLang="en-US" sz="1600" smtClean="0">
                <a:solidFill>
                  <a:srgbClr val="4BACC6">
                    <a:lumMod val="75000"/>
                  </a:srgbClr>
                </a:solidFill>
                <a:latin typeface="微软雅黑" pitchFamily="34" charset="-122"/>
                <a:ea typeface="微软雅黑" pitchFamily="34" charset="-122"/>
              </a:rPr>
              <a:t>为该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的其他自定义属性</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3565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1916832"/>
            <a:ext cx="551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43113"/>
            <a:ext cx="537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424113"/>
            <a:ext cx="5257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2009775"/>
            <a:ext cx="4686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7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p:cTn id="21" dur="500" fill="hold"/>
                                        <p:tgtEl>
                                          <p:spTgt spid="5122"/>
                                        </p:tgtEl>
                                        <p:attrNameLst>
                                          <p:attrName>ppt_w</p:attrName>
                                        </p:attrNameLst>
                                      </p:cBhvr>
                                      <p:tavLst>
                                        <p:tav tm="0">
                                          <p:val>
                                            <p:fltVal val="0"/>
                                          </p:val>
                                        </p:tav>
                                        <p:tav tm="100000">
                                          <p:val>
                                            <p:strVal val="#ppt_w"/>
                                          </p:val>
                                        </p:tav>
                                      </p:tavLst>
                                    </p:anim>
                                    <p:anim calcmode="lin" valueType="num">
                                      <p:cBhvr>
                                        <p:cTn id="22" dur="500" fill="hold"/>
                                        <p:tgtEl>
                                          <p:spTgt spid="5122"/>
                                        </p:tgtEl>
                                        <p:attrNameLst>
                                          <p:attrName>ppt_h</p:attrName>
                                        </p:attrNameLst>
                                      </p:cBhvr>
                                      <p:tavLst>
                                        <p:tav tm="0">
                                          <p:val>
                                            <p:fltVal val="0"/>
                                          </p:val>
                                        </p:tav>
                                        <p:tav tm="100000">
                                          <p:val>
                                            <p:strVal val="#ppt_h"/>
                                          </p:val>
                                        </p:tav>
                                      </p:tavLst>
                                    </p:anim>
                                    <p:animEffect transition="in" filter="fade">
                                      <p:cBhvr>
                                        <p:cTn id="23" dur="5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2"/>
                                        </p:tgtEl>
                                        <p:attrNameLst>
                                          <p:attrName>ppt_w</p:attrName>
                                        </p:attrNameLst>
                                      </p:cBhvr>
                                      <p:tavLst>
                                        <p:tav tm="0">
                                          <p:val>
                                            <p:strVal val="ppt_w"/>
                                          </p:val>
                                        </p:tav>
                                        <p:tav tm="100000">
                                          <p:val>
                                            <p:fltVal val="0"/>
                                          </p:val>
                                        </p:tav>
                                      </p:tavLst>
                                    </p:anim>
                                    <p:anim calcmode="lin" valueType="num">
                                      <p:cBhvr>
                                        <p:cTn id="28" dur="500"/>
                                        <p:tgtEl>
                                          <p:spTgt spid="5122"/>
                                        </p:tgtEl>
                                        <p:attrNameLst>
                                          <p:attrName>ppt_h</p:attrName>
                                        </p:attrNameLst>
                                      </p:cBhvr>
                                      <p:tavLst>
                                        <p:tav tm="0">
                                          <p:val>
                                            <p:strVal val="ppt_h"/>
                                          </p:val>
                                        </p:tav>
                                        <p:tav tm="100000">
                                          <p:val>
                                            <p:fltVal val="0"/>
                                          </p:val>
                                        </p:tav>
                                      </p:tavLst>
                                    </p:anim>
                                    <p:animEffect transition="out" filter="fade">
                                      <p:cBhvr>
                                        <p:cTn id="29" dur="500"/>
                                        <p:tgtEl>
                                          <p:spTgt spid="5122"/>
                                        </p:tgtEl>
                                      </p:cBhvr>
                                    </p:animEffect>
                                    <p:set>
                                      <p:cBhvr>
                                        <p:cTn id="30" dur="1" fill="hold">
                                          <p:stCondLst>
                                            <p:cond delay="499"/>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3"/>
                                        </p:tgtEl>
                                        <p:attrNameLst>
                                          <p:attrName>ppt_w</p:attrName>
                                        </p:attrNameLst>
                                      </p:cBhvr>
                                      <p:tavLst>
                                        <p:tav tm="0">
                                          <p:val>
                                            <p:strVal val="ppt_w"/>
                                          </p:val>
                                        </p:tav>
                                        <p:tav tm="100000">
                                          <p:val>
                                            <p:fltVal val="0"/>
                                          </p:val>
                                        </p:tav>
                                      </p:tavLst>
                                    </p:anim>
                                    <p:anim calcmode="lin" valueType="num">
                                      <p:cBhvr>
                                        <p:cTn id="42" dur="500"/>
                                        <p:tgtEl>
                                          <p:spTgt spid="5123"/>
                                        </p:tgtEl>
                                        <p:attrNameLst>
                                          <p:attrName>ppt_h</p:attrName>
                                        </p:attrNameLst>
                                      </p:cBhvr>
                                      <p:tavLst>
                                        <p:tav tm="0">
                                          <p:val>
                                            <p:strVal val="ppt_h"/>
                                          </p:val>
                                        </p:tav>
                                        <p:tav tm="100000">
                                          <p:val>
                                            <p:fltVal val="0"/>
                                          </p:val>
                                        </p:tav>
                                      </p:tavLst>
                                    </p:anim>
                                    <p:animEffect transition="out" filter="fade">
                                      <p:cBhvr>
                                        <p:cTn id="43" dur="500"/>
                                        <p:tgtEl>
                                          <p:spTgt spid="5123"/>
                                        </p:tgtEl>
                                      </p:cBhvr>
                                    </p:animEffect>
                                    <p:set>
                                      <p:cBhvr>
                                        <p:cTn id="44" dur="1" fill="hold">
                                          <p:stCondLst>
                                            <p:cond delay="499"/>
                                          </p:stCondLst>
                                        </p:cTn>
                                        <p:tgtEl>
                                          <p:spTgt spid="51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4"/>
                                        </p:tgtEl>
                                        <p:attrNameLst>
                                          <p:attrName>style.visibility</p:attrName>
                                        </p:attrNameLst>
                                      </p:cBhvr>
                                      <p:to>
                                        <p:strVal val="visible"/>
                                      </p:to>
                                    </p:set>
                                    <p:anim calcmode="lin" valueType="num">
                                      <p:cBhvr>
                                        <p:cTn id="49" dur="500" fill="hold"/>
                                        <p:tgtEl>
                                          <p:spTgt spid="5124"/>
                                        </p:tgtEl>
                                        <p:attrNameLst>
                                          <p:attrName>ppt_w</p:attrName>
                                        </p:attrNameLst>
                                      </p:cBhvr>
                                      <p:tavLst>
                                        <p:tav tm="0">
                                          <p:val>
                                            <p:fltVal val="0"/>
                                          </p:val>
                                        </p:tav>
                                        <p:tav tm="100000">
                                          <p:val>
                                            <p:strVal val="#ppt_w"/>
                                          </p:val>
                                        </p:tav>
                                      </p:tavLst>
                                    </p:anim>
                                    <p:anim calcmode="lin" valueType="num">
                                      <p:cBhvr>
                                        <p:cTn id="50" dur="500" fill="hold"/>
                                        <p:tgtEl>
                                          <p:spTgt spid="5124"/>
                                        </p:tgtEl>
                                        <p:attrNameLst>
                                          <p:attrName>ppt_h</p:attrName>
                                        </p:attrNameLst>
                                      </p:cBhvr>
                                      <p:tavLst>
                                        <p:tav tm="0">
                                          <p:val>
                                            <p:fltVal val="0"/>
                                          </p:val>
                                        </p:tav>
                                        <p:tav tm="100000">
                                          <p:val>
                                            <p:strVal val="#ppt_h"/>
                                          </p:val>
                                        </p:tav>
                                      </p:tavLst>
                                    </p:anim>
                                    <p:animEffect transition="in" filter="fade">
                                      <p:cBhvr>
                                        <p:cTn id="5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ector\Desktop\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68959"/>
            <a:ext cx="4438650"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endParaRPr lang="zh-CN" altLang="en-US" b="1">
              <a:solidFill>
                <a:schemeClr val="accent5">
                  <a:lumMod val="50000"/>
                </a:schemeClr>
              </a:solidFill>
              <a:latin typeface="微软雅黑" pitchFamily="34" charset="-122"/>
              <a:ea typeface="微软雅黑" pitchFamily="34" charset="-122"/>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409" y="1772816"/>
            <a:ext cx="5117182" cy="448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40" y="1565423"/>
            <a:ext cx="5001921" cy="48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2184053"/>
            <a:ext cx="33051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 calcmode="lin" valueType="num">
                                      <p:cBhvr>
                                        <p:cTn id="21" dur="500" fill="hold"/>
                                        <p:tgtEl>
                                          <p:spTgt spid="4103"/>
                                        </p:tgtEl>
                                        <p:attrNameLst>
                                          <p:attrName>ppt_w</p:attrName>
                                        </p:attrNameLst>
                                      </p:cBhvr>
                                      <p:tavLst>
                                        <p:tav tm="0">
                                          <p:val>
                                            <p:fltVal val="0"/>
                                          </p:val>
                                        </p:tav>
                                        <p:tav tm="100000">
                                          <p:val>
                                            <p:strVal val="#ppt_w"/>
                                          </p:val>
                                        </p:tav>
                                      </p:tavLst>
                                    </p:anim>
                                    <p:anim calcmode="lin" valueType="num">
                                      <p:cBhvr>
                                        <p:cTn id="22" dur="500" fill="hold"/>
                                        <p:tgtEl>
                                          <p:spTgt spid="4103"/>
                                        </p:tgtEl>
                                        <p:attrNameLst>
                                          <p:attrName>ppt_h</p:attrName>
                                        </p:attrNameLst>
                                      </p:cBhvr>
                                      <p:tavLst>
                                        <p:tav tm="0">
                                          <p:val>
                                            <p:fltVal val="0"/>
                                          </p:val>
                                        </p:tav>
                                        <p:tav tm="100000">
                                          <p:val>
                                            <p:strVal val="#ppt_h"/>
                                          </p:val>
                                        </p:tav>
                                      </p:tavLst>
                                    </p:anim>
                                    <p:animEffect transition="in" filter="fade">
                                      <p:cBhvr>
                                        <p:cTn id="23" dur="500"/>
                                        <p:tgtEl>
                                          <p:spTgt spid="4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4103"/>
                                        </p:tgtEl>
                                        <p:attrNameLst>
                                          <p:attrName>ppt_w</p:attrName>
                                        </p:attrNameLst>
                                      </p:cBhvr>
                                      <p:tavLst>
                                        <p:tav tm="0">
                                          <p:val>
                                            <p:strVal val="ppt_w"/>
                                          </p:val>
                                        </p:tav>
                                        <p:tav tm="100000">
                                          <p:val>
                                            <p:fltVal val="0"/>
                                          </p:val>
                                        </p:tav>
                                      </p:tavLst>
                                    </p:anim>
                                    <p:anim calcmode="lin" valueType="num">
                                      <p:cBhvr>
                                        <p:cTn id="28" dur="500"/>
                                        <p:tgtEl>
                                          <p:spTgt spid="4103"/>
                                        </p:tgtEl>
                                        <p:attrNameLst>
                                          <p:attrName>ppt_h</p:attrName>
                                        </p:attrNameLst>
                                      </p:cBhvr>
                                      <p:tavLst>
                                        <p:tav tm="0">
                                          <p:val>
                                            <p:strVal val="ppt_h"/>
                                          </p:val>
                                        </p:tav>
                                        <p:tav tm="100000">
                                          <p:val>
                                            <p:fltVal val="0"/>
                                          </p:val>
                                        </p:tav>
                                      </p:tavLst>
                                    </p:anim>
                                    <p:animEffect transition="out" filter="fade">
                                      <p:cBhvr>
                                        <p:cTn id="29" dur="500"/>
                                        <p:tgtEl>
                                          <p:spTgt spid="4103"/>
                                        </p:tgtEl>
                                      </p:cBhvr>
                                    </p:animEffect>
                                    <p:set>
                                      <p:cBhvr>
                                        <p:cTn id="30" dur="1" fill="hold">
                                          <p:stCondLst>
                                            <p:cond delay="499"/>
                                          </p:stCondLst>
                                        </p:cTn>
                                        <p:tgtEl>
                                          <p:spTgt spid="4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p:cTn id="35" dur="500" fill="hold"/>
                                        <p:tgtEl>
                                          <p:spTgt spid="4105"/>
                                        </p:tgtEl>
                                        <p:attrNameLst>
                                          <p:attrName>ppt_w</p:attrName>
                                        </p:attrNameLst>
                                      </p:cBhvr>
                                      <p:tavLst>
                                        <p:tav tm="0">
                                          <p:val>
                                            <p:fltVal val="0"/>
                                          </p:val>
                                        </p:tav>
                                        <p:tav tm="100000">
                                          <p:val>
                                            <p:strVal val="#ppt_w"/>
                                          </p:val>
                                        </p:tav>
                                      </p:tavLst>
                                    </p:anim>
                                    <p:anim calcmode="lin" valueType="num">
                                      <p:cBhvr>
                                        <p:cTn id="36" dur="500" fill="hold"/>
                                        <p:tgtEl>
                                          <p:spTgt spid="4105"/>
                                        </p:tgtEl>
                                        <p:attrNameLst>
                                          <p:attrName>ppt_h</p:attrName>
                                        </p:attrNameLst>
                                      </p:cBhvr>
                                      <p:tavLst>
                                        <p:tav tm="0">
                                          <p:val>
                                            <p:fltVal val="0"/>
                                          </p:val>
                                        </p:tav>
                                        <p:tav tm="100000">
                                          <p:val>
                                            <p:strVal val="#ppt_h"/>
                                          </p:val>
                                        </p:tav>
                                      </p:tavLst>
                                    </p:anim>
                                    <p:animEffect transition="in" filter="fade">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4105"/>
                                        </p:tgtEl>
                                        <p:attrNameLst>
                                          <p:attrName>ppt_w</p:attrName>
                                        </p:attrNameLst>
                                      </p:cBhvr>
                                      <p:tavLst>
                                        <p:tav tm="0">
                                          <p:val>
                                            <p:strVal val="ppt_w"/>
                                          </p:val>
                                        </p:tav>
                                        <p:tav tm="100000">
                                          <p:val>
                                            <p:fltVal val="0"/>
                                          </p:val>
                                        </p:tav>
                                      </p:tavLst>
                                    </p:anim>
                                    <p:anim calcmode="lin" valueType="num">
                                      <p:cBhvr>
                                        <p:cTn id="42" dur="500"/>
                                        <p:tgtEl>
                                          <p:spTgt spid="4105"/>
                                        </p:tgtEl>
                                        <p:attrNameLst>
                                          <p:attrName>ppt_h</p:attrName>
                                        </p:attrNameLst>
                                      </p:cBhvr>
                                      <p:tavLst>
                                        <p:tav tm="0">
                                          <p:val>
                                            <p:strVal val="ppt_h"/>
                                          </p:val>
                                        </p:tav>
                                        <p:tav tm="100000">
                                          <p:val>
                                            <p:fltVal val="0"/>
                                          </p:val>
                                        </p:tav>
                                      </p:tavLst>
                                    </p:anim>
                                    <p:animEffect transition="out" filter="fade">
                                      <p:cBhvr>
                                        <p:cTn id="43" dur="500"/>
                                        <p:tgtEl>
                                          <p:spTgt spid="4105"/>
                                        </p:tgtEl>
                                      </p:cBhvr>
                                    </p:animEffect>
                                    <p:set>
                                      <p:cBhvr>
                                        <p:cTn id="44" dur="1" fill="hold">
                                          <p:stCondLst>
                                            <p:cond delay="499"/>
                                          </p:stCondLst>
                                        </p:cTn>
                                        <p:tgtEl>
                                          <p:spTgt spid="410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104"/>
                                        </p:tgtEl>
                                        <p:attrNameLst>
                                          <p:attrName>style.visibility</p:attrName>
                                        </p:attrNameLst>
                                      </p:cBhvr>
                                      <p:to>
                                        <p:strVal val="visible"/>
                                      </p:to>
                                    </p:set>
                                    <p:anim calcmode="lin" valueType="num">
                                      <p:cBhvr>
                                        <p:cTn id="49" dur="500" fill="hold"/>
                                        <p:tgtEl>
                                          <p:spTgt spid="4104"/>
                                        </p:tgtEl>
                                        <p:attrNameLst>
                                          <p:attrName>ppt_w</p:attrName>
                                        </p:attrNameLst>
                                      </p:cBhvr>
                                      <p:tavLst>
                                        <p:tav tm="0">
                                          <p:val>
                                            <p:fltVal val="0"/>
                                          </p:val>
                                        </p:tav>
                                        <p:tav tm="100000">
                                          <p:val>
                                            <p:strVal val="#ppt_w"/>
                                          </p:val>
                                        </p:tav>
                                      </p:tavLst>
                                    </p:anim>
                                    <p:anim calcmode="lin" valueType="num">
                                      <p:cBhvr>
                                        <p:cTn id="50" dur="500" fill="hold"/>
                                        <p:tgtEl>
                                          <p:spTgt spid="4104"/>
                                        </p:tgtEl>
                                        <p:attrNameLst>
                                          <p:attrName>ppt_h</p:attrName>
                                        </p:attrNameLst>
                                      </p:cBhvr>
                                      <p:tavLst>
                                        <p:tav tm="0">
                                          <p:val>
                                            <p:fltVal val="0"/>
                                          </p:val>
                                        </p:tav>
                                        <p:tav tm="100000">
                                          <p:val>
                                            <p:strVal val="#ppt_h"/>
                                          </p:val>
                                        </p:tav>
                                      </p:tavLst>
                                    </p:anim>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结构文件作为</a:t>
            </a:r>
            <a:r>
              <a:rPr lang="en-US" altLang="zh-CN" sz="1600" smtClean="0">
                <a:solidFill>
                  <a:srgbClr val="4BACC6">
                    <a:lumMod val="75000"/>
                  </a:srgbClr>
                </a:solidFill>
                <a:latin typeface="微软雅黑" pitchFamily="34" charset="-122"/>
                <a:ea typeface="微软雅黑" pitchFamily="34" charset="-122"/>
              </a:rPr>
              <a:t>HDF5</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的衍生版，它向</a:t>
            </a:r>
            <a:r>
              <a:rPr lang="en-US" altLang="zh-CN" sz="1600" smtClean="0">
                <a:solidFill>
                  <a:srgbClr val="4BACC6">
                    <a:lumMod val="75000"/>
                  </a:srgbClr>
                </a:solidFill>
                <a:latin typeface="微软雅黑" pitchFamily="34" charset="-122"/>
                <a:ea typeface="微软雅黑" pitchFamily="34" charset="-122"/>
              </a:rPr>
              <a:t>HDF</a:t>
            </a:r>
            <a:r>
              <a:rPr lang="zh-CN" altLang="en-US" sz="1600">
                <a:solidFill>
                  <a:srgbClr val="4BACC6">
                    <a:lumMod val="75000"/>
                  </a:srgbClr>
                </a:solidFill>
                <a:latin typeface="微软雅黑" pitchFamily="34" charset="-122"/>
                <a:ea typeface="微软雅黑" pitchFamily="34" charset="-122"/>
              </a:rPr>
              <a:t>文件中每个条目的属性添加了一些额外的</a:t>
            </a:r>
            <a:r>
              <a:rPr lang="zh-CN" altLang="en-US" sz="1600" smtClean="0">
                <a:solidFill>
                  <a:srgbClr val="4BACC6">
                    <a:lumMod val="75000"/>
                  </a:srgbClr>
                </a:solidFill>
                <a:latin typeface="微软雅黑" pitchFamily="34" charset="-122"/>
                <a:ea typeface="微软雅黑" pitchFamily="34" charset="-122"/>
              </a:rPr>
              <a:t>元数据。同时</a:t>
            </a:r>
            <a:r>
              <a:rPr lang="zh-CN" altLang="en-US" sz="1600">
                <a:solidFill>
                  <a:srgbClr val="4BACC6">
                    <a:lumMod val="75000"/>
                  </a:srgbClr>
                </a:solidFill>
                <a:latin typeface="微软雅黑" pitchFamily="34" charset="-122"/>
                <a:ea typeface="微软雅黑" pitchFamily="34" charset="-122"/>
              </a:rPr>
              <a:t>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文件的第三方库</a:t>
            </a:r>
            <a:r>
              <a:rPr lang="en-US" altLang="zh-CN" sz="1600" smtClean="0">
                <a:solidFill>
                  <a:srgbClr val="4BACC6">
                    <a:lumMod val="75000"/>
                  </a:srgbClr>
                </a:solidFill>
                <a:latin typeface="微软雅黑" pitchFamily="34" charset="-122"/>
                <a:ea typeface="微软雅黑" pitchFamily="34" charset="-122"/>
              </a:rPr>
              <a:t>tables</a:t>
            </a:r>
            <a:r>
              <a:rPr lang="zh-CN" altLang="en-US" sz="1600" smtClean="0">
                <a:solidFill>
                  <a:srgbClr val="4BACC6">
                    <a:lumMod val="75000"/>
                  </a:srgbClr>
                </a:solidFill>
                <a:latin typeface="微软雅黑" pitchFamily="34" charset="-122"/>
                <a:ea typeface="微软雅黑" pitchFamily="34" charset="-122"/>
              </a:rPr>
              <a:t>提供了一些强大的查询统计功能。</a:t>
            </a:r>
            <a:endParaRPr lang="en-US" altLang="zh-CN" sz="1600" smtClean="0">
              <a:solidFill>
                <a:srgbClr val="4BACC6">
                  <a:lumMod val="75000"/>
                </a:srgb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780928"/>
            <a:ext cx="50863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3705796"/>
            <a:ext cx="35528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1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147"/>
                                        </p:tgtEl>
                                        <p:attrNameLst>
                                          <p:attrName>ppt_w</p:attrName>
                                        </p:attrNameLst>
                                      </p:cBhvr>
                                      <p:tavLst>
                                        <p:tav tm="0">
                                          <p:val>
                                            <p:strVal val="ppt_w"/>
                                          </p:val>
                                        </p:tav>
                                        <p:tav tm="100000">
                                          <p:val>
                                            <p:fltVal val="0"/>
                                          </p:val>
                                        </p:tav>
                                      </p:tavLst>
                                    </p:anim>
                                    <p:anim calcmode="lin" valueType="num">
                                      <p:cBhvr>
                                        <p:cTn id="19" dur="500"/>
                                        <p:tgtEl>
                                          <p:spTgt spid="6147"/>
                                        </p:tgtEl>
                                        <p:attrNameLst>
                                          <p:attrName>ppt_h</p:attrName>
                                        </p:attrNameLst>
                                      </p:cBhvr>
                                      <p:tavLst>
                                        <p:tav tm="0">
                                          <p:val>
                                            <p:strVal val="ppt_h"/>
                                          </p:val>
                                        </p:tav>
                                        <p:tav tm="100000">
                                          <p:val>
                                            <p:fltVal val="0"/>
                                          </p:val>
                                        </p:tav>
                                      </p:tavLst>
                                    </p:anim>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ppt_w</p:attrName>
                                        </p:attrNameLst>
                                      </p:cBhvr>
                                      <p:tavLst>
                                        <p:tav tm="0">
                                          <p:val>
                                            <p:fltVal val="0"/>
                                          </p:val>
                                        </p:tav>
                                        <p:tav tm="100000">
                                          <p:val>
                                            <p:strVal val="#ppt_w"/>
                                          </p:val>
                                        </p:tav>
                                      </p:tavLst>
                                    </p:anim>
                                    <p:anim calcmode="lin" valueType="num">
                                      <p:cBhvr>
                                        <p:cTn id="27" dur="500" fill="hold"/>
                                        <p:tgtEl>
                                          <p:spTgt spid="6148"/>
                                        </p:tgtEl>
                                        <p:attrNameLst>
                                          <p:attrName>ppt_h</p:attrName>
                                        </p:attrNameLst>
                                      </p:cBhvr>
                                      <p:tavLst>
                                        <p:tav tm="0">
                                          <p:val>
                                            <p:fltVal val="0"/>
                                          </p:val>
                                        </p:tav>
                                        <p:tav tm="100000">
                                          <p:val>
                                            <p:strVal val="#ppt_h"/>
                                          </p:val>
                                        </p:tav>
                                      </p:tavLst>
                                    </p:anim>
                                    <p:animEffect transition="in" filter="fade">
                                      <p:cBhvr>
                                        <p:cTn id="2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结构文件数据的方法。</a:t>
            </a:r>
            <a:endParaRPr lang="en-US" altLang="zh-CN" sz="1600" smtClean="0">
              <a:solidFill>
                <a:srgbClr val="4BACC6">
                  <a:lumMod val="75000"/>
                </a:srgb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191" y="2111433"/>
            <a:ext cx="4823618" cy="419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996952"/>
            <a:ext cx="3000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5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170"/>
                                        </p:tgtEl>
                                        <p:attrNameLst>
                                          <p:attrName>ppt_w</p:attrName>
                                        </p:attrNameLst>
                                      </p:cBhvr>
                                      <p:tavLst>
                                        <p:tav tm="0">
                                          <p:val>
                                            <p:strVal val="ppt_w"/>
                                          </p:val>
                                        </p:tav>
                                        <p:tav tm="100000">
                                          <p:val>
                                            <p:fltVal val="0"/>
                                          </p:val>
                                        </p:tav>
                                      </p:tavLst>
                                    </p:anim>
                                    <p:anim calcmode="lin" valueType="num">
                                      <p:cBhvr>
                                        <p:cTn id="19" dur="500"/>
                                        <p:tgtEl>
                                          <p:spTgt spid="7170"/>
                                        </p:tgtEl>
                                        <p:attrNameLst>
                                          <p:attrName>ppt_h</p:attrName>
                                        </p:attrNameLst>
                                      </p:cBhvr>
                                      <p:tavLst>
                                        <p:tav tm="0">
                                          <p:val>
                                            <p:strVal val="ppt_h"/>
                                          </p:val>
                                        </p:tav>
                                        <p:tav tm="100000">
                                          <p:val>
                                            <p:fltVal val="0"/>
                                          </p:val>
                                        </p:tav>
                                      </p:tavLst>
                                    </p:anim>
                                    <p:animEffect transition="out" filter="fade">
                                      <p:cBhvr>
                                        <p:cTn id="20" dur="500"/>
                                        <p:tgtEl>
                                          <p:spTgt spid="7170"/>
                                        </p:tgtEl>
                                      </p:cBhvr>
                                    </p:animEffect>
                                    <p:set>
                                      <p:cBhvr>
                                        <p:cTn id="21" dur="1" fill="hold">
                                          <p:stCondLst>
                                            <p:cond delay="4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171"/>
                                        </p:tgtEl>
                                        <p:attrNameLst>
                                          <p:attrName>style.visibility</p:attrName>
                                        </p:attrNameLst>
                                      </p:cBhvr>
                                      <p:to>
                                        <p:strVal val="visible"/>
                                      </p:to>
                                    </p:set>
                                    <p:anim calcmode="lin" valueType="num">
                                      <p:cBhvr>
                                        <p:cTn id="26" dur="500" fill="hold"/>
                                        <p:tgtEl>
                                          <p:spTgt spid="7171"/>
                                        </p:tgtEl>
                                        <p:attrNameLst>
                                          <p:attrName>ppt_w</p:attrName>
                                        </p:attrNameLst>
                                      </p:cBhvr>
                                      <p:tavLst>
                                        <p:tav tm="0">
                                          <p:val>
                                            <p:fltVal val="0"/>
                                          </p:val>
                                        </p:tav>
                                        <p:tav tm="100000">
                                          <p:val>
                                            <p:strVal val="#ppt_w"/>
                                          </p:val>
                                        </p:tav>
                                      </p:tavLst>
                                    </p:anim>
                                    <p:anim calcmode="lin" valueType="num">
                                      <p:cBhvr>
                                        <p:cTn id="27" dur="500" fill="hold"/>
                                        <p:tgtEl>
                                          <p:spTgt spid="7171"/>
                                        </p:tgtEl>
                                        <p:attrNameLst>
                                          <p:attrName>ppt_h</p:attrName>
                                        </p:attrNameLst>
                                      </p:cBhvr>
                                      <p:tavLst>
                                        <p:tav tm="0">
                                          <p:val>
                                            <p:fltVal val="0"/>
                                          </p:val>
                                        </p:tav>
                                        <p:tav tm="100000">
                                          <p:val>
                                            <p:strVal val="#ppt_h"/>
                                          </p:val>
                                        </p:tav>
                                      </p:tavLst>
                                    </p:anim>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en-US" altLang="zh-CN" sz="1600" smtClean="0">
                <a:solidFill>
                  <a:srgbClr val="4BACC6">
                    <a:lumMod val="75000"/>
                  </a:srgbClr>
                </a:solidFill>
                <a:latin typeface="微软雅黑" pitchFamily="34" charset="-122"/>
                <a:ea typeface="微软雅黑" pitchFamily="34" charset="-122"/>
              </a:rPr>
              <a:t>Web</a:t>
            </a:r>
            <a:r>
              <a:rPr lang="zh-CN" altLang="en-US" sz="1600" smtClean="0">
                <a:solidFill>
                  <a:srgbClr val="4BACC6">
                    <a:lumMod val="75000"/>
                  </a:srgbClr>
                </a:solidFill>
                <a:latin typeface="微软雅黑" pitchFamily="34" charset="-122"/>
                <a:ea typeface="微软雅黑" pitchFamily="34" charset="-122"/>
              </a:rPr>
              <a:t>服务来说，一般会采用</a:t>
            </a:r>
            <a:r>
              <a:rPr lang="en-US" altLang="zh-CN" sz="1600" smtClean="0">
                <a:solidFill>
                  <a:srgbClr val="4BACC6">
                    <a:lumMod val="75000"/>
                  </a:srgbClr>
                </a:solidFill>
                <a:latin typeface="微软雅黑" pitchFamily="34" charset="-122"/>
                <a:ea typeface="微软雅黑" pitchFamily="34" charset="-122"/>
              </a:rPr>
              <a:t>REST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Representational </a:t>
            </a:r>
            <a:r>
              <a:rPr lang="en-US" altLang="zh-CN" sz="1600">
                <a:solidFill>
                  <a:srgbClr val="4BACC6">
                    <a:lumMod val="75000"/>
                  </a:srgbClr>
                </a:solidFill>
                <a:latin typeface="微软雅黑" pitchFamily="34" charset="-122"/>
                <a:ea typeface="微软雅黑" pitchFamily="34" charset="-122"/>
              </a:rPr>
              <a:t>State </a:t>
            </a:r>
            <a:r>
              <a:rPr lang="en-US" altLang="zh-CN" sz="1600" smtClean="0">
                <a:solidFill>
                  <a:srgbClr val="4BACC6">
                    <a:lumMod val="75000"/>
                  </a:srgbClr>
                </a:solidFill>
                <a:latin typeface="微软雅黑" pitchFamily="34" charset="-122"/>
                <a:ea typeface="微软雅黑" pitchFamily="34" charset="-122"/>
              </a:rPr>
              <a:t>Transfer</a:t>
            </a:r>
            <a:r>
              <a:rPr lang="zh-CN" altLang="en-US" sz="1600" smtClean="0">
                <a:solidFill>
                  <a:srgbClr val="4BACC6">
                    <a:lumMod val="75000"/>
                  </a:srgbClr>
                </a:solidFill>
                <a:latin typeface="微软雅黑" pitchFamily="34" charset="-122"/>
                <a:ea typeface="微软雅黑" pitchFamily="34" charset="-122"/>
              </a:rPr>
              <a:t>）风格的请求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。这样的</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经常</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对象表示法（</a:t>
            </a:r>
            <a:r>
              <a:rPr lang="en-US" altLang="zh-CN" sz="1600">
                <a:solidFill>
                  <a:srgbClr val="4BACC6">
                    <a:lumMod val="75000"/>
                  </a:srgbClr>
                </a:solidFill>
                <a:latin typeface="微软雅黑" pitchFamily="34" charset="-122"/>
                <a:ea typeface="微软雅黑" pitchFamily="34" charset="-122"/>
              </a:rPr>
              <a:t>JavaScript Object Notation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）来交换数据</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这种格式类似于</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的列表和</a:t>
            </a:r>
            <a:r>
              <a:rPr lang="zh-CN" altLang="en-US" sz="1600" smtClean="0">
                <a:solidFill>
                  <a:srgbClr val="4BACC6">
                    <a:lumMod val="75000"/>
                  </a:srgbClr>
                </a:solidFill>
                <a:latin typeface="微软雅黑" pitchFamily="34" charset="-122"/>
                <a:ea typeface="微软雅黑" pitchFamily="34" charset="-122"/>
              </a:rPr>
              <a:t>字典以及它们之间复杂的相互嵌套。</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中，</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库提供了对</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风格数据的读写操作。</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43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988840"/>
            <a:ext cx="5772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169" y="2003253"/>
            <a:ext cx="4357663" cy="3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194"/>
                                        </p:tgtEl>
                                        <p:attrNameLst>
                                          <p:attrName>ppt_w</p:attrName>
                                        </p:attrNameLst>
                                      </p:cBhvr>
                                      <p:tavLst>
                                        <p:tav tm="0">
                                          <p:val>
                                            <p:strVal val="ppt_w"/>
                                          </p:val>
                                        </p:tav>
                                        <p:tav tm="100000">
                                          <p:val>
                                            <p:fltVal val="0"/>
                                          </p:val>
                                        </p:tav>
                                      </p:tavLst>
                                    </p:anim>
                                    <p:anim calcmode="lin" valueType="num">
                                      <p:cBhvr>
                                        <p:cTn id="14" dur="500"/>
                                        <p:tgtEl>
                                          <p:spTgt spid="8194"/>
                                        </p:tgtEl>
                                        <p:attrNameLst>
                                          <p:attrName>ppt_h</p:attrName>
                                        </p:attrNameLst>
                                      </p:cBhvr>
                                      <p:tavLst>
                                        <p:tav tm="0">
                                          <p:val>
                                            <p:strVal val="ppt_h"/>
                                          </p:val>
                                        </p:tav>
                                        <p:tav tm="100000">
                                          <p:val>
                                            <p:fltVal val="0"/>
                                          </p:val>
                                        </p:tav>
                                      </p:tavLst>
                                    </p:anim>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500" fill="hold"/>
                                        <p:tgtEl>
                                          <p:spTgt spid="8195"/>
                                        </p:tgtEl>
                                        <p:attrNameLst>
                                          <p:attrName>ppt_w</p:attrName>
                                        </p:attrNameLst>
                                      </p:cBhvr>
                                      <p:tavLst>
                                        <p:tav tm="0">
                                          <p:val>
                                            <p:fltVal val="0"/>
                                          </p:val>
                                        </p:tav>
                                        <p:tav tm="100000">
                                          <p:val>
                                            <p:strVal val="#ppt_w"/>
                                          </p:val>
                                        </p:tav>
                                      </p:tavLst>
                                    </p:anim>
                                    <p:anim calcmode="lin" valueType="num">
                                      <p:cBhvr>
                                        <p:cTn id="22" dur="500" fill="hold"/>
                                        <p:tgtEl>
                                          <p:spTgt spid="8195"/>
                                        </p:tgtEl>
                                        <p:attrNameLst>
                                          <p:attrName>ppt_h</p:attrName>
                                        </p:attrNameLst>
                                      </p:cBhvr>
                                      <p:tavLst>
                                        <p:tav tm="0">
                                          <p:val>
                                            <p:fltVal val="0"/>
                                          </p:val>
                                        </p:tav>
                                        <p:tav tm="100000">
                                          <p:val>
                                            <p:strVal val="#ppt_h"/>
                                          </p:val>
                                        </p:tav>
                                      </p:tavLst>
                                    </p:anim>
                                    <p:animEffect transition="in" filter="fade">
                                      <p:cBhvr>
                                        <p:cTn id="2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5668</TotalTime>
  <Words>7612</Words>
  <Application>Microsoft Office PowerPoint</Application>
  <PresentationFormat>全屏显示(4:3)</PresentationFormat>
  <Paragraphs>686</Paragraphs>
  <Slides>164</Slides>
  <Notes>23</Notes>
  <HiddenSlides>0</HiddenSlides>
  <MMClips>0</MMClips>
  <ScaleCrop>false</ScaleCrop>
  <HeadingPairs>
    <vt:vector size="4" baseType="variant">
      <vt:variant>
        <vt:lpstr>主题</vt:lpstr>
      </vt:variant>
      <vt:variant>
        <vt:i4>1</vt:i4>
      </vt:variant>
      <vt:variant>
        <vt:lpstr>幻灯片标题</vt:lpstr>
      </vt:variant>
      <vt:variant>
        <vt:i4>164</vt:i4>
      </vt:variant>
    </vt:vector>
  </HeadingPairs>
  <TitlesOfParts>
    <vt:vector size="165"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1031</cp:revision>
  <dcterms:created xsi:type="dcterms:W3CDTF">2012-06-16T23:27:00Z</dcterms:created>
  <dcterms:modified xsi:type="dcterms:W3CDTF">2020-10-28T03:01:44Z</dcterms:modified>
</cp:coreProperties>
</file>